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icrosoft YaHei" pitchFamily="34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altLang="ru-RU">
              <a:latin typeface="Arial" charset="0"/>
              <a:ea typeface="Microsoft YaHei" charset="-122"/>
              <a:cs typeface="+mn-cs"/>
            </a:endParaRPr>
          </a:p>
        </p:txBody>
      </p:sp>
      <p:sp>
        <p:nvSpPr>
          <p:cNvPr id="1945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96712" cy="1249045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6147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</p:spTree>
    <p:extLst>
      <p:ext uri="{BB962C8B-B14F-4D97-AF65-F5344CB8AC3E}">
        <p14:creationId xmlns:p14="http://schemas.microsoft.com/office/powerpoint/2010/main" val="3536328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16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167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96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150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895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984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504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655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575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093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641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49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1DD03-AA67-41CA-88CD-6E604F06F8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5E7AC-4F47-4AF6-85B9-4AB9511BE1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84863" y="303213"/>
            <a:ext cx="1808162" cy="6149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3213"/>
            <a:ext cx="5275263" cy="6149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33505-8B8B-4199-A953-67B8313B33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B6AC4-1A55-4203-A039-88482D5743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066EC-C4D0-455C-A1D0-FFFB9444F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9725"/>
            <a:ext cx="3541713" cy="4843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51313" y="1609725"/>
            <a:ext cx="3541712" cy="4843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0B020-73D3-417F-A460-28F713567A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1079F-DA85-4243-A641-18F324B822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C4677-511F-485B-9851-242248ACC2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133D1-E1FD-4510-AAE7-85DFFE7D3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9B114-8FE1-464A-93B5-25020FCC3F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7B1DA-2F78-465A-A64C-83977E88D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"/>
          <p:cNvGrpSpPr>
            <a:grpSpLocks/>
          </p:cNvGrpSpPr>
          <p:nvPr/>
        </p:nvGrpSpPr>
        <p:grpSpPr bwMode="auto">
          <a:xfrm>
            <a:off x="8150225" y="-6350"/>
            <a:ext cx="996950" cy="6867525"/>
            <a:chOff x="5134" y="-4"/>
            <a:chExt cx="628" cy="4326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4" y="-4"/>
              <a:ext cx="628" cy="432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033" name="Text Box 3"/>
            <p:cNvSpPr txBox="1">
              <a:spLocks noChangeArrowheads="1"/>
            </p:cNvSpPr>
            <p:nvPr/>
          </p:nvSpPr>
          <p:spPr bwMode="auto">
            <a:xfrm>
              <a:off x="5136" y="0"/>
              <a:ext cx="622" cy="431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altLang="ru-RU">
                <a:latin typeface="Arial" charset="0"/>
                <a:ea typeface="Microsoft YaHei" charset="-122"/>
                <a:cs typeface="+mn-cs"/>
              </a:endParaRPr>
            </a:p>
          </p:txBody>
        </p:sp>
      </p:grpSp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3213"/>
            <a:ext cx="7235825" cy="1157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45720" tIns="0" rIns="4572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9725"/>
            <a:ext cx="7235825" cy="4843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246563" y="6508750"/>
            <a:ext cx="1998662" cy="273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57200" y="6511925"/>
            <a:ext cx="3657600" cy="274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altLang="ru-RU">
              <a:latin typeface="Arial" charset="0"/>
              <a:ea typeface="Microsoft YaHei" charset="-122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6251575" y="6508750"/>
            <a:ext cx="585788" cy="273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D6B687C8-2205-45EE-9CF9-FAE7BB958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800" b="1">
          <a:solidFill>
            <a:srgbClr val="000000"/>
          </a:solidFill>
          <a:latin typeface="Trebuchet MS" pitchFamily="32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6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6C6C6C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6C6C6C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1071563"/>
            <a:ext cx="5357812" cy="3481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1285875" y="1143000"/>
            <a:ext cx="6357938" cy="23105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«Движение </a:t>
            </a:r>
            <a:r>
              <a:rPr lang="ru-RU" sz="4800" b="1" dirty="0">
                <a:solidFill>
                  <a:srgbClr val="FF0000"/>
                </a:solidFill>
              </a:rPr>
              <a:t>декабристов и его значение»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>
            <a:off x="450850" y="317500"/>
            <a:ext cx="7251700" cy="612775"/>
            <a:chOff x="284" y="200"/>
            <a:chExt cx="4568" cy="386"/>
          </a:xfrm>
        </p:grpSpPr>
        <p:pic>
          <p:nvPicPr>
            <p:cNvPr id="15387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200"/>
              <a:ext cx="4568" cy="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5388" name="Text Box 3"/>
            <p:cNvSpPr txBox="1">
              <a:spLocks noChangeArrowheads="1"/>
            </p:cNvSpPr>
            <p:nvPr/>
          </p:nvSpPr>
          <p:spPr bwMode="auto">
            <a:xfrm>
              <a:off x="284" y="200"/>
              <a:ext cx="4568" cy="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aphicFrame>
        <p:nvGraphicFramePr>
          <p:cNvPr id="17412" name="Group 4"/>
          <p:cNvGraphicFramePr>
            <a:graphicFrameLocks noGrp="1"/>
          </p:cNvGraphicFramePr>
          <p:nvPr/>
        </p:nvGraphicFramePr>
        <p:xfrm>
          <a:off x="214313" y="1000125"/>
          <a:ext cx="8002587" cy="5587999"/>
        </p:xfrm>
        <a:graphic>
          <a:graphicData uri="http://schemas.openxmlformats.org/drawingml/2006/table">
            <a:tbl>
              <a:tblPr/>
              <a:tblGrid>
                <a:gridCol w="4073525"/>
                <a:gridCol w="3929062"/>
              </a:tblGrid>
              <a:tr h="405769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10F17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Планы декабристов</a:t>
                      </a:r>
                    </a:p>
                  </a:txBody>
                  <a:tcPr marL="90000" marR="90000" marT="84610" marB="46806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96B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10F17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События восстания</a:t>
                      </a:r>
                    </a:p>
                  </a:txBody>
                  <a:tcPr marL="90000" marR="90000" marT="84610" marB="46806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96B0"/>
                    </a:solidFill>
                  </a:tcPr>
                </a:tc>
              </a:tr>
              <a:tr h="641428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«Диктатором» был избран полковник  гвардии  С.П. Трубецкой</a:t>
                      </a:r>
                    </a:p>
                  </a:txBody>
                  <a:tcPr marL="90000" marR="90000" marT="81010" marB="46806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С.П. Трубецкой не явился на площадь</a:t>
                      </a:r>
                    </a:p>
                  </a:txBody>
                  <a:tcPr marL="90000" marR="90000" marT="81010" marB="46806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1462266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Вывести на Сенатскую площадь 6 гвардейский полков: Измайловский, Егерский, Финляндский, Московский, Гренадерский, Морской экипаж</a:t>
                      </a:r>
                    </a:p>
                  </a:txBody>
                  <a:tcPr marL="90000" marR="90000" marT="81010" marB="46806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Выведены лишь две роты Московского полка, к середине дня подошли 1100 моряков Гвардейского флотского экипажа и шесть рот лейб-гвардии  гренадерского полка</a:t>
                      </a:r>
                    </a:p>
                  </a:txBody>
                  <a:tcPr marL="90000" marR="90000" marT="81010" marB="46806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1460677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Принудить Сенат придать «законную форму» революционному перевороту, прочитать «Манифест к русскому народу»; назначить Временное правительство до выборов</a:t>
                      </a:r>
                    </a:p>
                  </a:txBody>
                  <a:tcPr marL="90000" marR="90000" marT="81010" marB="46806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Сенаторы уже присягнули Николаю </a:t>
                      </a:r>
                      <a:r>
                        <a:rPr kumimoji="0" lang="en-US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I 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 разошлись</a:t>
                      </a:r>
                    </a:p>
                  </a:txBody>
                  <a:tcPr marL="90000" marR="90000" marT="81010" marB="46806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916099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Захватить Зимний дворец, арестовать царскую семью (А.И. Якубович, </a:t>
                      </a:r>
                      <a:r>
                        <a:rPr kumimoji="0" lang="en-US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                  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А.П. Арбузов)</a:t>
                      </a:r>
                    </a:p>
                  </a:txBody>
                  <a:tcPr marL="90000" marR="90000" marT="81010" marB="46806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А.И. Якубович  еще утром отказался вести морской экипаж на Зимний дворец</a:t>
                      </a:r>
                    </a:p>
                  </a:txBody>
                  <a:tcPr marL="90000" marR="90000" marT="81010" marB="46806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701760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Захватить Петропавловскую крепость</a:t>
                      </a:r>
                    </a:p>
                  </a:txBody>
                  <a:tcPr marL="90000" marR="90000" marT="84610" marB="46806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Николай перехватил инициативу. Восстание было разгромлено</a:t>
                      </a:r>
                    </a:p>
                  </a:txBody>
                  <a:tcPr marL="90000" marR="90000" marT="81010" marB="46806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"/>
          <p:cNvGrpSpPr>
            <a:grpSpLocks/>
          </p:cNvGrpSpPr>
          <p:nvPr/>
        </p:nvGrpSpPr>
        <p:grpSpPr bwMode="auto">
          <a:xfrm>
            <a:off x="450850" y="146050"/>
            <a:ext cx="7251700" cy="1430338"/>
            <a:chOff x="284" y="92"/>
            <a:chExt cx="4568" cy="901"/>
          </a:xfrm>
        </p:grpSpPr>
        <p:pic>
          <p:nvPicPr>
            <p:cNvPr id="16388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92"/>
              <a:ext cx="4568" cy="90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6389" name="Text Box 3"/>
            <p:cNvSpPr txBox="1">
              <a:spLocks noChangeArrowheads="1"/>
            </p:cNvSpPr>
            <p:nvPr/>
          </p:nvSpPr>
          <p:spPr bwMode="auto">
            <a:xfrm>
              <a:off x="284" y="92"/>
              <a:ext cx="4568" cy="90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357188" y="1773238"/>
            <a:ext cx="7643812" cy="4799012"/>
          </a:xfrm>
          <a:prstGeom prst="rect">
            <a:avLst/>
          </a:prstGeom>
          <a:solidFill>
            <a:srgbClr val="E5C6D5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Возглавил восстание – С.И. Муравьев-Апостол. Действия Черниговцев носили не наступательный, а выжидательный характер.  Подобная тактика обрекла восстание на гибель. Завершилась пятилетняя деятельность Южного общества.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1"/>
          <p:cNvGrpSpPr>
            <a:grpSpLocks/>
          </p:cNvGrpSpPr>
          <p:nvPr/>
        </p:nvGrpSpPr>
        <p:grpSpPr bwMode="auto">
          <a:xfrm>
            <a:off x="450850" y="317500"/>
            <a:ext cx="7251700" cy="544513"/>
            <a:chOff x="284" y="200"/>
            <a:chExt cx="4568" cy="343"/>
          </a:xfrm>
        </p:grpSpPr>
        <p:pic>
          <p:nvPicPr>
            <p:cNvPr id="17438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200"/>
              <a:ext cx="4568" cy="3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439" name="Text Box 3"/>
            <p:cNvSpPr txBox="1">
              <a:spLocks noChangeArrowheads="1"/>
            </p:cNvSpPr>
            <p:nvPr/>
          </p:nvSpPr>
          <p:spPr bwMode="auto">
            <a:xfrm>
              <a:off x="284" y="200"/>
              <a:ext cx="4568" cy="3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aphicFrame>
        <p:nvGraphicFramePr>
          <p:cNvPr id="19460" name="Group 4"/>
          <p:cNvGraphicFramePr>
            <a:graphicFrameLocks noGrp="1"/>
          </p:cNvGraphicFramePr>
          <p:nvPr/>
        </p:nvGraphicFramePr>
        <p:xfrm>
          <a:off x="214313" y="1397000"/>
          <a:ext cx="7859712" cy="4724400"/>
        </p:xfrm>
        <a:graphic>
          <a:graphicData uri="http://schemas.openxmlformats.org/drawingml/2006/table">
            <a:tbl>
              <a:tblPr/>
              <a:tblGrid>
                <a:gridCol w="3930650"/>
                <a:gridCol w="3929062"/>
              </a:tblGrid>
              <a:tr h="809556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10F17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Результаты следствия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10F17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и суда</a:t>
                      </a:r>
                    </a:p>
                  </a:txBody>
                  <a:tcPr marL="90000" marR="90000" marT="92152" marB="46796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96B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10F17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Количество декабристов</a:t>
                      </a:r>
                    </a:p>
                  </a:txBody>
                  <a:tcPr marL="90000" marR="90000" marT="92152" marB="46796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96B0"/>
                    </a:solidFill>
                  </a:tcPr>
                </a:tc>
              </a:tr>
              <a:tr h="598437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Привлечено к следствию и суду</a:t>
                      </a:r>
                    </a:p>
                  </a:txBody>
                  <a:tcPr marL="68760" marR="68760" marT="37797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Более 3 тыс. чел. (579 офицеров и 2,5 тыс. солдат)</a:t>
                      </a:r>
                    </a:p>
                  </a:txBody>
                  <a:tcPr marL="68760" marR="68760" marT="37797" marB="0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312117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Признаны виновными</a:t>
                      </a:r>
                    </a:p>
                  </a:txBody>
                  <a:tcPr marL="68760" marR="68760" marT="37797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289 чел.</a:t>
                      </a:r>
                    </a:p>
                  </a:txBody>
                  <a:tcPr marL="68760" marR="68760" marT="37797" marB="0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312117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Преданы Верховному суду</a:t>
                      </a:r>
                    </a:p>
                  </a:txBody>
                  <a:tcPr marL="68760" marR="68760" marT="37797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121 чел.</a:t>
                      </a:r>
                    </a:p>
                  </a:txBody>
                  <a:tcPr marL="68760" marR="68760" marT="37797" marB="0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598437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Сосланы на каторгу и на вечное поселение в Сибирь</a:t>
                      </a:r>
                    </a:p>
                  </a:txBody>
                  <a:tcPr marL="68760" marR="68760" marT="37797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Свыше 100 чел.</a:t>
                      </a:r>
                    </a:p>
                  </a:txBody>
                  <a:tcPr marL="68760" marR="68760" marT="37797" marB="0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896862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Разжаловали в солдаты и отправили на Кавказ, где шла война с горцами</a:t>
                      </a:r>
                    </a:p>
                  </a:txBody>
                  <a:tcPr marL="68760" marR="68760" marT="37797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Многие офицеры,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весь Черниговский полк</a:t>
                      </a:r>
                    </a:p>
                  </a:txBody>
                  <a:tcPr marL="68760" marR="68760" marT="37797" marB="0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1196874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Приговорены к смертной казни четвертованием, замененной повешением.</a:t>
                      </a:r>
                    </a:p>
                  </a:txBody>
                  <a:tcPr marL="68760" marR="68760" marT="37797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" charset="0"/>
                        </a:rPr>
                        <a:t>5 чел. (П. Пестель, С.Муравьев-Аппостол, М.Бестужев-Рюмин,                     К. Рылеев, П.Каховский)</a:t>
                      </a:r>
                    </a:p>
                  </a:txBody>
                  <a:tcPr marL="68760" marR="68760" marT="37797" marB="0" horzOverflow="overflow">
                    <a:lnL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591F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"/>
          <p:cNvGrpSpPr>
            <a:grpSpLocks/>
          </p:cNvGrpSpPr>
          <p:nvPr/>
        </p:nvGrpSpPr>
        <p:grpSpPr bwMode="auto">
          <a:xfrm>
            <a:off x="450850" y="317500"/>
            <a:ext cx="7251700" cy="612775"/>
            <a:chOff x="284" y="200"/>
            <a:chExt cx="4568" cy="386"/>
          </a:xfrm>
        </p:grpSpPr>
        <p:pic>
          <p:nvPicPr>
            <p:cNvPr id="18436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200"/>
              <a:ext cx="4568" cy="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437" name="Text Box 3"/>
            <p:cNvSpPr txBox="1">
              <a:spLocks noChangeArrowheads="1"/>
            </p:cNvSpPr>
            <p:nvPr/>
          </p:nvSpPr>
          <p:spPr bwMode="auto">
            <a:xfrm>
              <a:off x="284" y="200"/>
              <a:ext cx="4568" cy="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85750" y="857250"/>
            <a:ext cx="5500688" cy="6323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69875" indent="-269875">
              <a:spcBef>
                <a:spcPts val="600"/>
              </a:spcBef>
              <a:buClr>
                <a:srgbClr val="B13F9A"/>
              </a:buClr>
              <a:buSzPct val="73000"/>
              <a:buFont typeface="Wingdings" pitchFamily="2" charset="2"/>
              <a:buChar char="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ru-RU" altLang="ru-RU" sz="2400" b="1" dirty="0">
                <a:solidFill>
                  <a:srgbClr val="000000"/>
                </a:solidFill>
                <a:latin typeface="Trebuchet MS" pitchFamily="34" charset="0"/>
              </a:rPr>
              <a:t>	</a:t>
            </a: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1-й период революционного движения в России (дворянский)</a:t>
            </a:r>
          </a:p>
          <a:p>
            <a:pPr marL="269875" indent="-269875">
              <a:spcBef>
                <a:spcPts val="600"/>
              </a:spcBef>
              <a:buClr>
                <a:srgbClr val="B13F9A"/>
              </a:buClr>
              <a:buSzPct val="73000"/>
              <a:buFont typeface="Wingdings" pitchFamily="2" charset="2"/>
              <a:buChar char="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первыми открыто выступили против царизма и крепостного права (для прогрессивного развития России необходим капиталистический строй)</a:t>
            </a:r>
          </a:p>
          <a:p>
            <a:pPr marL="269875" indent="-269875">
              <a:spcBef>
                <a:spcPts val="600"/>
              </a:spcBef>
              <a:buClr>
                <a:srgbClr val="B13F9A"/>
              </a:buClr>
              <a:buSzPct val="73000"/>
              <a:buFont typeface="Wingdings" pitchFamily="2" charset="2"/>
              <a:buChar char="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показали обществу наличие глубоких социальных противоречий и необходимость реформ</a:t>
            </a:r>
          </a:p>
          <a:p>
            <a:pPr marL="269875" indent="-269875">
              <a:spcBef>
                <a:spcPts val="600"/>
              </a:spcBef>
              <a:buClr>
                <a:srgbClr val="B13F9A"/>
              </a:buClr>
              <a:buSzPct val="73000"/>
              <a:buFont typeface="Wingdings" pitchFamily="2" charset="2"/>
              <a:buChar char="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всколыхнули передовую российскую общественность</a:t>
            </a:r>
          </a:p>
          <a:p>
            <a:pPr marL="269875" indent="-269875">
              <a:spcBef>
                <a:spcPts val="600"/>
              </a:spcBef>
              <a:buClr>
                <a:srgbClr val="B13F9A"/>
              </a:buClr>
              <a:buSzPct val="73000"/>
              <a:buFont typeface="Wingdings" pitchFamily="2" charset="2"/>
              <a:buChar char="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вдохновляли последующие поколения борцов за свободу</a:t>
            </a:r>
          </a:p>
          <a:p>
            <a:pPr marL="269875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ru-RU" alt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Внеаудиторная самостоятельная работа: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Предположить по какому </a:t>
            </a:r>
            <a:r>
              <a:rPr lang="ru-RU" smtClean="0">
                <a:latin typeface="Arial" pitchFamily="34" charset="0"/>
                <a:cs typeface="Arial" pitchFamily="34" charset="0"/>
              </a:rPr>
              <a:t>пути развития могла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бы пойти Россия в случае реализации :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а) программы Пестеля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б)программы Муравьева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План урока: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Причины, движущие силы и характер движения декабристов.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Первые декабристские организации.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14 декабря 1825 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285750" y="500063"/>
            <a:ext cx="7715250" cy="1357312"/>
          </a:xfrm>
          <a:prstGeom prst="rect">
            <a:avLst/>
          </a:prstGeom>
          <a:solidFill>
            <a:srgbClr val="E5C6D5"/>
          </a:solidFill>
          <a:ln w="39960">
            <a:solidFill>
              <a:srgbClr val="862A4A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ДЕКАБРИСТЫ</a:t>
            </a:r>
            <a:r>
              <a: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 – члены тайных антиправительственных организаций первой четверти </a:t>
            </a:r>
            <a:r>
              <a: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 в., получившие своё название по месяцу восстания 14 декабря 1825 г. на Сенатской площади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38" y="2214563"/>
            <a:ext cx="1482725" cy="171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0" y="2143125"/>
            <a:ext cx="1401763" cy="185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2214563"/>
            <a:ext cx="1449387" cy="178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0" y="2143125"/>
            <a:ext cx="1395413" cy="185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285875" y="4000500"/>
            <a:ext cx="1571625" cy="306388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П.Пестель</a:t>
            </a: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88" y="4327525"/>
            <a:ext cx="2006600" cy="2390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3900" y="4511675"/>
            <a:ext cx="1724025" cy="2352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5525" y="4425950"/>
            <a:ext cx="1749425" cy="2151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71688" y="6357938"/>
            <a:ext cx="1571625" cy="306387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Н.Муравьев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43313" y="6357938"/>
            <a:ext cx="1571625" cy="306387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С. Волконский 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5929313" y="4000500"/>
            <a:ext cx="2286000" cy="306388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С.Муравьев - Апостол </a:t>
            </a:r>
          </a:p>
        </p:txBody>
      </p:sp>
      <p:sp>
        <p:nvSpPr>
          <p:cNvPr id="8206" name="Text Box 15"/>
          <p:cNvSpPr txBox="1">
            <a:spLocks noChangeArrowheads="1"/>
          </p:cNvSpPr>
          <p:nvPr/>
        </p:nvSpPr>
        <p:spPr bwMode="auto">
          <a:xfrm>
            <a:off x="285750" y="6357938"/>
            <a:ext cx="1643063" cy="306387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С.Трубецкой</a:t>
            </a:r>
          </a:p>
        </p:txBody>
      </p:sp>
      <p:sp>
        <p:nvSpPr>
          <p:cNvPr id="8207" name="Text Box 16"/>
          <p:cNvSpPr txBox="1">
            <a:spLocks noChangeArrowheads="1"/>
          </p:cNvSpPr>
          <p:nvPr/>
        </p:nvSpPr>
        <p:spPr bwMode="auto">
          <a:xfrm>
            <a:off x="4214813" y="4000500"/>
            <a:ext cx="1847850" cy="306388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М. Бестужев-Рюмин</a:t>
            </a:r>
          </a:p>
        </p:txBody>
      </p:sp>
      <p:sp>
        <p:nvSpPr>
          <p:cNvPr id="8208" name="Text Box 17"/>
          <p:cNvSpPr txBox="1">
            <a:spLocks noChangeArrowheads="1"/>
          </p:cNvSpPr>
          <p:nvPr/>
        </p:nvSpPr>
        <p:spPr bwMode="auto">
          <a:xfrm>
            <a:off x="2714625" y="4000500"/>
            <a:ext cx="1571625" cy="306388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П. Каховский</a:t>
            </a:r>
          </a:p>
        </p:txBody>
      </p:sp>
      <p:pic>
        <p:nvPicPr>
          <p:cNvPr id="8209" name="Picture 1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18100" y="4511675"/>
            <a:ext cx="1416050" cy="178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210" name="Text Box 19"/>
          <p:cNvSpPr txBox="1">
            <a:spLocks noChangeArrowheads="1"/>
          </p:cNvSpPr>
          <p:nvPr/>
        </p:nvSpPr>
        <p:spPr bwMode="auto">
          <a:xfrm>
            <a:off x="5072063" y="6357938"/>
            <a:ext cx="1428750" cy="306387"/>
          </a:xfrm>
          <a:prstGeom prst="rect">
            <a:avLst/>
          </a:prstGeom>
          <a:solidFill>
            <a:srgbClr val="FFCC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Е. Оболенский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93713" y="280988"/>
            <a:ext cx="7251700" cy="1368425"/>
            <a:chOff x="311" y="177"/>
            <a:chExt cx="4568" cy="862"/>
          </a:xfrm>
        </p:grpSpPr>
        <p:pic>
          <p:nvPicPr>
            <p:cNvPr id="9226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" y="177"/>
              <a:ext cx="4568" cy="86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9227" name="Text Box 3"/>
            <p:cNvSpPr txBox="1">
              <a:spLocks noChangeArrowheads="1"/>
            </p:cNvSpPr>
            <p:nvPr/>
          </p:nvSpPr>
          <p:spPr bwMode="auto">
            <a:xfrm>
              <a:off x="311" y="177"/>
              <a:ext cx="4568" cy="86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500063" y="1928813"/>
            <a:ext cx="7196137" cy="4527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r>
              <a:rPr lang="ru-RU" altLang="ru-RU" sz="26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endParaRPr lang="ru-RU" altLang="ru-RU" sz="2600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endParaRPr lang="ru-RU" altLang="ru-RU" sz="2600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endParaRPr lang="ru-RU" altLang="ru-RU" sz="2600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endParaRPr lang="ru-RU" altLang="ru-RU" sz="2600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endParaRPr lang="ru-RU" altLang="ru-RU" sz="2600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endParaRPr lang="ru-RU" altLang="ru-RU" sz="2600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69875">
              <a:spcBef>
                <a:spcPts val="600"/>
              </a:spcBef>
              <a:buClrTx/>
              <a:buSzPct val="73000"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endParaRPr lang="ru-RU" altLang="ru-RU" sz="2600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57188" y="1500188"/>
            <a:ext cx="7643812" cy="714375"/>
          </a:xfrm>
          <a:prstGeom prst="rect">
            <a:avLst/>
          </a:prstGeom>
          <a:solidFill>
            <a:srgbClr val="E5C6D5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0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Российская действительность с её бесчеловечным крепостничеством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57188" y="2428875"/>
            <a:ext cx="7643812" cy="714375"/>
          </a:xfrm>
          <a:prstGeom prst="rect">
            <a:avLst/>
          </a:prstGeom>
          <a:solidFill>
            <a:srgbClr val="E5C6D5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marL="273050" indent="-269875" algn="ctr">
              <a:buClrTx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r>
              <a:rPr lang="ru-RU" altLang="ru-RU" sz="20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Патриотический подъём, вызванный победой </a:t>
            </a:r>
          </a:p>
          <a:p>
            <a:pPr marL="273050" indent="-269875" algn="ctr">
              <a:buClrTx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r>
              <a:rPr lang="ru-RU" altLang="ru-RU" sz="20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в Отечественной войне 1812 г.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57188" y="3286125"/>
            <a:ext cx="7643812" cy="771525"/>
          </a:xfrm>
          <a:prstGeom prst="rect">
            <a:avLst/>
          </a:prstGeom>
          <a:solidFill>
            <a:srgbClr val="E5C6D5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marL="273050" indent="-269875" algn="ctr">
              <a:buClrTx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r>
              <a:rPr lang="ru-RU" altLang="ru-RU" sz="20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 Возмущение военными поселениями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357188" y="4214813"/>
            <a:ext cx="7643812" cy="642937"/>
          </a:xfrm>
          <a:prstGeom prst="rect">
            <a:avLst/>
          </a:prstGeom>
          <a:solidFill>
            <a:srgbClr val="E5C6D5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marL="273050" indent="-269875" algn="ctr">
              <a:buClrTx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r>
              <a:rPr lang="ru-RU" altLang="ru-RU" sz="20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Влияние работ западных просветителей: Вольтера, Руссо, Монтескье, Дидро, Даламбера и др.  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57188" y="5072063"/>
            <a:ext cx="7643812" cy="642937"/>
          </a:xfrm>
          <a:prstGeom prst="rect">
            <a:avLst/>
          </a:prstGeom>
          <a:solidFill>
            <a:srgbClr val="E5C6D5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marL="273050" indent="-269875" algn="ctr">
              <a:buClrTx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r>
              <a:rPr lang="ru-RU" altLang="ru-RU" sz="20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Знакомство с конституциями других стран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57188" y="5857875"/>
            <a:ext cx="7643812" cy="642938"/>
          </a:xfrm>
          <a:prstGeom prst="rect">
            <a:avLst/>
          </a:prstGeom>
          <a:solidFill>
            <a:srgbClr val="E5C6D5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marL="273050" indent="-269875" algn="ctr">
              <a:buClrTx/>
              <a:buFontTx/>
              <a:buNone/>
              <a:tabLst>
                <a:tab pos="273050" algn="l"/>
                <a:tab pos="720725" algn="l"/>
                <a:tab pos="1169988" algn="l"/>
                <a:tab pos="1619250" algn="l"/>
                <a:tab pos="2068513" algn="l"/>
                <a:tab pos="2517775" algn="l"/>
                <a:tab pos="2967038" algn="l"/>
                <a:tab pos="3416300" algn="l"/>
                <a:tab pos="3865563" algn="l"/>
                <a:tab pos="4314825" algn="l"/>
                <a:tab pos="4764088" algn="l"/>
                <a:tab pos="5213350" algn="l"/>
                <a:tab pos="5662613" algn="l"/>
                <a:tab pos="6111875" algn="l"/>
                <a:tab pos="6561138" algn="l"/>
                <a:tab pos="7010400" algn="l"/>
                <a:tab pos="7459663" algn="l"/>
                <a:tab pos="7908925" algn="l"/>
                <a:tab pos="8358188" algn="l"/>
                <a:tab pos="8807450" algn="l"/>
                <a:tab pos="9256713" algn="l"/>
              </a:tabLst>
            </a:pPr>
            <a:r>
              <a: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Революции в Европе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50850" y="317500"/>
            <a:ext cx="7251700" cy="544513"/>
            <a:chOff x="284" y="200"/>
            <a:chExt cx="4568" cy="343"/>
          </a:xfrm>
        </p:grpSpPr>
        <p:pic>
          <p:nvPicPr>
            <p:cNvPr id="10251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200"/>
              <a:ext cx="4568" cy="3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0252" name="Text Box 3"/>
            <p:cNvSpPr txBox="1">
              <a:spLocks noChangeArrowheads="1"/>
            </p:cNvSpPr>
            <p:nvPr/>
          </p:nvSpPr>
          <p:spPr bwMode="auto">
            <a:xfrm>
              <a:off x="284" y="200"/>
              <a:ext cx="4568" cy="3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76213" y="1103313"/>
            <a:ext cx="3783012" cy="4283075"/>
            <a:chOff x="111" y="695"/>
            <a:chExt cx="2383" cy="2698"/>
          </a:xfrm>
        </p:grpSpPr>
        <p:pic>
          <p:nvPicPr>
            <p:cNvPr id="10249" name="Picture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" y="695"/>
              <a:ext cx="2383" cy="269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0250" name="Text Box 6"/>
            <p:cNvSpPr txBox="1">
              <a:spLocks noChangeArrowheads="1"/>
            </p:cNvSpPr>
            <p:nvPr/>
          </p:nvSpPr>
          <p:spPr bwMode="auto">
            <a:xfrm>
              <a:off x="249" y="834"/>
              <a:ext cx="2110" cy="24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0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«Союз спасения» или «Общество истинных и верных сынов Отечества» (</a:t>
              </a: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1816-1818 гг.)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Основатель – А.Н.Муравьев 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(30 членов)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Устав «Статут»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Цель: Ликвидация крепостничества и самодержавия, введение конституции и представительного правления</a:t>
              </a:r>
            </a:p>
          </p:txBody>
        </p: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4248150" y="1103313"/>
            <a:ext cx="3783013" cy="4283075"/>
            <a:chOff x="2676" y="695"/>
            <a:chExt cx="2383" cy="2698"/>
          </a:xfrm>
        </p:grpSpPr>
        <p:pic>
          <p:nvPicPr>
            <p:cNvPr id="10247" name="Picture 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6" y="695"/>
              <a:ext cx="2383" cy="269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0248" name="Text Box 9"/>
            <p:cNvSpPr txBox="1">
              <a:spLocks noChangeArrowheads="1"/>
            </p:cNvSpPr>
            <p:nvPr/>
          </p:nvSpPr>
          <p:spPr bwMode="auto">
            <a:xfrm>
              <a:off x="2814" y="834"/>
              <a:ext cx="2110" cy="24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«Союз благоденствия»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(1818 – 1821 гг.)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200 членов – все члены «Союза спасения»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Устав  «Зеленая книга»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Цель:</a:t>
              </a:r>
              <a:r>
                <a:rPr lang="ru-RU" altLang="ru-RU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 Ликвидация крепостничества и самодержавия, необходимость формирования общественного мнения, создание тайных и легальных организаций. Разногласия по вопросам будущего устройства России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FFFFFF"/>
                  </a:solidFill>
                  <a:latin typeface="Trebuchet MS" pitchFamily="34" charset="0"/>
                </a:rPr>
                <a:t> 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3786188" y="2714625"/>
            <a:ext cx="714375" cy="9667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F96B0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357188" y="5572125"/>
            <a:ext cx="7643812" cy="857250"/>
          </a:xfrm>
          <a:prstGeom prst="rect">
            <a:avLst/>
          </a:prstGeom>
          <a:solidFill>
            <a:srgbClr val="CF96B0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Московский съезд 1821 г. – ликвидация «Союза благоденствия»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с целью воссоздания общества в более узком составе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b="1">
              <a:solidFill>
                <a:srgbClr val="210F1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1"/>
          <p:cNvGrpSpPr>
            <a:grpSpLocks/>
          </p:cNvGrpSpPr>
          <p:nvPr/>
        </p:nvGrpSpPr>
        <p:grpSpPr bwMode="auto">
          <a:xfrm>
            <a:off x="450850" y="317500"/>
            <a:ext cx="7251700" cy="612775"/>
            <a:chOff x="284" y="200"/>
            <a:chExt cx="4568" cy="386"/>
          </a:xfrm>
        </p:grpSpPr>
        <p:pic>
          <p:nvPicPr>
            <p:cNvPr id="11280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200"/>
              <a:ext cx="4568" cy="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1281" name="Text Box 3"/>
            <p:cNvSpPr txBox="1">
              <a:spLocks noChangeArrowheads="1"/>
            </p:cNvSpPr>
            <p:nvPr/>
          </p:nvSpPr>
          <p:spPr bwMode="auto">
            <a:xfrm>
              <a:off x="284" y="200"/>
              <a:ext cx="4568" cy="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pSp>
        <p:nvGrpSpPr>
          <p:cNvPr id="11267" name="Group 4"/>
          <p:cNvGrpSpPr>
            <a:grpSpLocks/>
          </p:cNvGrpSpPr>
          <p:nvPr/>
        </p:nvGrpSpPr>
        <p:grpSpPr bwMode="auto">
          <a:xfrm>
            <a:off x="390525" y="2676525"/>
            <a:ext cx="3422650" cy="3568700"/>
            <a:chOff x="246" y="1686"/>
            <a:chExt cx="2156" cy="2248"/>
          </a:xfrm>
        </p:grpSpPr>
        <p:pic>
          <p:nvPicPr>
            <p:cNvPr id="11278" name="Picture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" y="1686"/>
              <a:ext cx="2156" cy="224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1279" name="Text Box 6"/>
            <p:cNvSpPr txBox="1">
              <a:spLocks noChangeArrowheads="1"/>
            </p:cNvSpPr>
            <p:nvPr/>
          </p:nvSpPr>
          <p:spPr bwMode="auto">
            <a:xfrm>
              <a:off x="373" y="1813"/>
              <a:ext cx="1907" cy="199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8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Южное общество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(1821 – 1826 гг.)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 i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Программа - «Русская  Правда» П.Пестеля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11268" name="Group 7"/>
          <p:cNvGrpSpPr>
            <a:grpSpLocks/>
          </p:cNvGrpSpPr>
          <p:nvPr/>
        </p:nvGrpSpPr>
        <p:grpSpPr bwMode="auto">
          <a:xfrm>
            <a:off x="1603375" y="1103313"/>
            <a:ext cx="4927600" cy="1069975"/>
            <a:chOff x="1010" y="695"/>
            <a:chExt cx="3104" cy="674"/>
          </a:xfrm>
        </p:grpSpPr>
        <p:pic>
          <p:nvPicPr>
            <p:cNvPr id="11276" name="Picture 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" y="695"/>
              <a:ext cx="3104" cy="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1277" name="Text Box 9"/>
            <p:cNvSpPr txBox="1">
              <a:spLocks noChangeArrowheads="1"/>
            </p:cNvSpPr>
            <p:nvPr/>
          </p:nvSpPr>
          <p:spPr bwMode="auto">
            <a:xfrm>
              <a:off x="1066" y="751"/>
              <a:ext cx="2996" cy="56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«Союз благоденствия»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(1818 – 1821 гг.)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269" name="AutoShape 10"/>
          <p:cNvSpPr>
            <a:spLocks noChangeArrowheads="1"/>
          </p:cNvSpPr>
          <p:nvPr/>
        </p:nvSpPr>
        <p:spPr bwMode="auto">
          <a:xfrm rot="5400000">
            <a:off x="1620837" y="2100263"/>
            <a:ext cx="638175" cy="7302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F96B0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grpSp>
        <p:nvGrpSpPr>
          <p:cNvPr id="11270" name="Group 11"/>
          <p:cNvGrpSpPr>
            <a:grpSpLocks/>
          </p:cNvGrpSpPr>
          <p:nvPr/>
        </p:nvGrpSpPr>
        <p:grpSpPr bwMode="auto">
          <a:xfrm>
            <a:off x="4389438" y="2676525"/>
            <a:ext cx="3429000" cy="3568700"/>
            <a:chOff x="2765" y="1686"/>
            <a:chExt cx="2160" cy="2248"/>
          </a:xfrm>
        </p:grpSpPr>
        <p:pic>
          <p:nvPicPr>
            <p:cNvPr id="11274" name="Picture 1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5" y="1686"/>
              <a:ext cx="2160" cy="224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1275" name="Text Box 13"/>
            <p:cNvSpPr txBox="1">
              <a:spLocks noChangeArrowheads="1"/>
            </p:cNvSpPr>
            <p:nvPr/>
          </p:nvSpPr>
          <p:spPr bwMode="auto">
            <a:xfrm>
              <a:off x="2893" y="1813"/>
              <a:ext cx="1907" cy="199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Северное общество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(1822-1825 гг.)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 i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Программа – «Конституция»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 i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Н. Муравьева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 i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271" name="AutoShape 14"/>
          <p:cNvSpPr>
            <a:spLocks noChangeArrowheads="1"/>
          </p:cNvSpPr>
          <p:nvPr/>
        </p:nvSpPr>
        <p:spPr bwMode="auto">
          <a:xfrm rot="5400000">
            <a:off x="5692775" y="2100263"/>
            <a:ext cx="638175" cy="7302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F96B0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1272" name="Picture 1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3838" y="3492500"/>
            <a:ext cx="1225550" cy="115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73" name="Picture 1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8438" y="3425825"/>
            <a:ext cx="1585912" cy="1365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1"/>
          <p:cNvGrpSpPr>
            <a:grpSpLocks/>
          </p:cNvGrpSpPr>
          <p:nvPr/>
        </p:nvGrpSpPr>
        <p:grpSpPr bwMode="auto">
          <a:xfrm>
            <a:off x="390525" y="103188"/>
            <a:ext cx="7445375" cy="758825"/>
            <a:chOff x="246" y="65"/>
            <a:chExt cx="4690" cy="478"/>
          </a:xfrm>
        </p:grpSpPr>
        <p:pic>
          <p:nvPicPr>
            <p:cNvPr id="12299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" y="65"/>
              <a:ext cx="4690" cy="47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300" name="Text Box 3"/>
            <p:cNvSpPr txBox="1">
              <a:spLocks noChangeArrowheads="1"/>
            </p:cNvSpPr>
            <p:nvPr/>
          </p:nvSpPr>
          <p:spPr bwMode="auto">
            <a:xfrm>
              <a:off x="246" y="65"/>
              <a:ext cx="4690" cy="47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317500" y="963613"/>
            <a:ext cx="7427913" cy="636587"/>
            <a:chOff x="200" y="607"/>
            <a:chExt cx="4679" cy="401"/>
          </a:xfrm>
        </p:grpSpPr>
        <p:pic>
          <p:nvPicPr>
            <p:cNvPr id="12297" name="Picture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" y="607"/>
              <a:ext cx="4679" cy="40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298" name="Text Box 6"/>
            <p:cNvSpPr txBox="1">
              <a:spLocks noChangeArrowheads="1"/>
            </p:cNvSpPr>
            <p:nvPr/>
          </p:nvSpPr>
          <p:spPr bwMode="auto">
            <a:xfrm>
              <a:off x="238" y="688"/>
              <a:ext cx="4607" cy="24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ОБЩЕЕ</a:t>
              </a:r>
            </a:p>
          </p:txBody>
        </p:sp>
      </p:grp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214313" y="1643063"/>
            <a:ext cx="7643812" cy="857250"/>
          </a:xfrm>
          <a:prstGeom prst="rect">
            <a:avLst/>
          </a:prstGeom>
          <a:solidFill>
            <a:srgbClr val="F2D7E0"/>
          </a:solidFill>
          <a:ln w="39960">
            <a:solidFill>
              <a:srgbClr val="B83D68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Ликвидация крепостного права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214313" y="2643188"/>
            <a:ext cx="7643812" cy="857250"/>
          </a:xfrm>
          <a:prstGeom prst="rect">
            <a:avLst/>
          </a:prstGeom>
          <a:solidFill>
            <a:srgbClr val="F2D7E0"/>
          </a:solidFill>
          <a:ln w="39960">
            <a:solidFill>
              <a:srgbClr val="B83D68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Ликвидация самодержавной царской власти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14313" y="3643313"/>
            <a:ext cx="7643812" cy="857250"/>
          </a:xfrm>
          <a:prstGeom prst="rect">
            <a:avLst/>
          </a:prstGeom>
          <a:solidFill>
            <a:srgbClr val="F2D7E0"/>
          </a:solidFill>
          <a:ln w="39960">
            <a:solidFill>
              <a:srgbClr val="B83D68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Уничтожение военных поселений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214313" y="4643438"/>
            <a:ext cx="7643812" cy="857250"/>
          </a:xfrm>
          <a:prstGeom prst="rect">
            <a:avLst/>
          </a:prstGeom>
          <a:solidFill>
            <a:srgbClr val="F2D7E0"/>
          </a:solidFill>
          <a:ln w="39960">
            <a:solidFill>
              <a:srgbClr val="B83D68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Провозглашение свободы слова, печати, труда, личности, вероисповедания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214313" y="5643563"/>
            <a:ext cx="7643812" cy="928687"/>
          </a:xfrm>
          <a:prstGeom prst="rect">
            <a:avLst/>
          </a:prstGeom>
          <a:solidFill>
            <a:srgbClr val="F2D7E0"/>
          </a:solidFill>
          <a:ln w="39960">
            <a:solidFill>
              <a:srgbClr val="B83D68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Революционный путь борьбы 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rPr>
              <a:t>(главная сила – военные полки)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"/>
          <p:cNvGrpSpPr>
            <a:grpSpLocks/>
          </p:cNvGrpSpPr>
          <p:nvPr/>
        </p:nvGrpSpPr>
        <p:grpSpPr bwMode="auto">
          <a:xfrm>
            <a:off x="390525" y="103188"/>
            <a:ext cx="7445375" cy="758825"/>
            <a:chOff x="246" y="65"/>
            <a:chExt cx="4690" cy="478"/>
          </a:xfrm>
        </p:grpSpPr>
        <p:pic>
          <p:nvPicPr>
            <p:cNvPr id="13340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" y="65"/>
              <a:ext cx="4690" cy="47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3341" name="Text Box 3"/>
            <p:cNvSpPr txBox="1">
              <a:spLocks noChangeArrowheads="1"/>
            </p:cNvSpPr>
            <p:nvPr/>
          </p:nvSpPr>
          <p:spPr bwMode="auto">
            <a:xfrm>
              <a:off x="246" y="65"/>
              <a:ext cx="4690" cy="47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603250" y="927100"/>
            <a:ext cx="7262813" cy="776288"/>
            <a:chOff x="380" y="584"/>
            <a:chExt cx="4575" cy="489"/>
          </a:xfrm>
        </p:grpSpPr>
        <p:pic>
          <p:nvPicPr>
            <p:cNvPr id="13338" name="Picture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" y="584"/>
              <a:ext cx="4575" cy="48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3339" name="Text Box 6"/>
            <p:cNvSpPr txBox="1">
              <a:spLocks noChangeArrowheads="1"/>
            </p:cNvSpPr>
            <p:nvPr/>
          </p:nvSpPr>
          <p:spPr bwMode="auto">
            <a:xfrm>
              <a:off x="425" y="650"/>
              <a:ext cx="4503" cy="36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РАЗЛИЧИЕ</a:t>
              </a:r>
            </a:p>
          </p:txBody>
        </p:sp>
      </p:grpSp>
      <p:graphicFrame>
        <p:nvGraphicFramePr>
          <p:cNvPr id="15367" name="Group 7"/>
          <p:cNvGraphicFramePr>
            <a:graphicFrameLocks noGrp="1"/>
          </p:cNvGraphicFramePr>
          <p:nvPr/>
        </p:nvGraphicFramePr>
        <p:xfrm>
          <a:off x="285750" y="1857375"/>
          <a:ext cx="7631113" cy="4803776"/>
        </p:xfrm>
        <a:graphic>
          <a:graphicData uri="http://schemas.openxmlformats.org/drawingml/2006/table">
            <a:tbl>
              <a:tblPr/>
              <a:tblGrid>
                <a:gridCol w="2209800"/>
                <a:gridCol w="2476500"/>
                <a:gridCol w="2944813"/>
              </a:tblGrid>
              <a:tr h="701621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Вопросы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для сравнения</a:t>
                      </a:r>
                    </a:p>
                  </a:txBody>
                  <a:tcPr marL="90000" marR="90000" marT="84593" marB="46797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«Русская Правда»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П. Пестеля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«Конституция»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Н. Муравьева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1228669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Государственное устройство России</a:t>
                      </a:r>
                    </a:p>
                  </a:txBody>
                  <a:tcPr marL="90000" marR="90000" marT="84593" marB="46797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Республика, единое и неделимое государство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Конституционная монархия, федеративное устройство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954350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Крестьянский вопрос</a:t>
                      </a:r>
                    </a:p>
                  </a:txBody>
                  <a:tcPr marL="90000" marR="90000" marT="84593" marB="46797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Наделение крестьян землей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Крестьяне освобождались без земли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  <a:tr h="1919135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Избирательное право</a:t>
                      </a:r>
                    </a:p>
                  </a:txBody>
                  <a:tcPr marL="90000" marR="90000" marT="84593" marB="46797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Всеобщее избирательное право для мужчин, достигших 20 лет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200"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1pPr>
                      <a:lvl2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100"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2pPr>
                      <a:lvl3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6C6C6C"/>
                          </a:solidFill>
                          <a:latin typeface="Trebuchet MS" pitchFamily="32" charset="0"/>
                          <a:ea typeface="Microsoft YaHei" charset="-122"/>
                        </a:defRPr>
                      </a:lvl4pPr>
                      <a:lvl5pPr eaLnBrk="0" hangingPunct="0">
                        <a:spcBef>
                          <a:spcPts val="4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Trebuchet MS" pitchFamily="32" charset="0"/>
                          <a:ea typeface="Microsoft YaHei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Высокий имущественный ценз, образовательный ценз, ценз оседлости на выборах, возраст – не менее 21 года</a:t>
                      </a:r>
                    </a:p>
                  </a:txBody>
                  <a:tcPr marL="90000" marR="90000" marT="84593" marB="46797" horzOverflow="overflow">
                    <a:lnL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" cap="flat" cmpd="sng" algn="ctr">
                      <a:solidFill>
                        <a:srgbClr val="852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C6D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50850" y="317500"/>
            <a:ext cx="7835900" cy="544513"/>
            <a:chOff x="284" y="200"/>
            <a:chExt cx="4936" cy="343"/>
          </a:xfrm>
        </p:grpSpPr>
        <p:pic>
          <p:nvPicPr>
            <p:cNvPr id="14357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" y="200"/>
              <a:ext cx="4936" cy="3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358" name="Text Box 3"/>
            <p:cNvSpPr txBox="1">
              <a:spLocks noChangeArrowheads="1"/>
            </p:cNvSpPr>
            <p:nvPr/>
          </p:nvSpPr>
          <p:spPr bwMode="auto">
            <a:xfrm>
              <a:off x="284" y="200"/>
              <a:ext cx="4936" cy="3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03188" y="2749550"/>
            <a:ext cx="2855912" cy="3349625"/>
            <a:chOff x="65" y="1732"/>
            <a:chExt cx="1799" cy="2110"/>
          </a:xfrm>
        </p:grpSpPr>
        <p:pic>
          <p:nvPicPr>
            <p:cNvPr id="14355" name="Picture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1732"/>
              <a:ext cx="1799" cy="211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356" name="Text Box 6"/>
            <p:cNvSpPr txBox="1">
              <a:spLocks noChangeArrowheads="1"/>
            </p:cNvSpPr>
            <p:nvPr/>
          </p:nvSpPr>
          <p:spPr bwMode="auto">
            <a:xfrm>
              <a:off x="176" y="1841"/>
              <a:ext cx="1581" cy="189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Александр </a:t>
              </a:r>
              <a:r>
                <a:rPr lang="en-US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умер 19 ноября 1825 г.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Детей не имел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391" name="AutoShape 7"/>
          <p:cNvSpPr>
            <a:spLocks noChangeArrowheads="1"/>
          </p:cNvSpPr>
          <p:nvPr/>
        </p:nvSpPr>
        <p:spPr bwMode="auto">
          <a:xfrm rot="5400000">
            <a:off x="3998913" y="2079625"/>
            <a:ext cx="785812" cy="484188"/>
          </a:xfrm>
          <a:prstGeom prst="rightArrow">
            <a:avLst>
              <a:gd name="adj1" fmla="val 50000"/>
              <a:gd name="adj2" fmla="val 50003"/>
            </a:avLst>
          </a:prstGeom>
          <a:solidFill>
            <a:srgbClr val="CF96B0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 rot="2820000">
            <a:off x="6391275" y="2039938"/>
            <a:ext cx="909637" cy="484188"/>
          </a:xfrm>
          <a:prstGeom prst="rightArrow">
            <a:avLst>
              <a:gd name="adj1" fmla="val 50000"/>
              <a:gd name="adj2" fmla="val 50003"/>
            </a:avLst>
          </a:prstGeom>
          <a:solidFill>
            <a:srgbClr val="CF96B0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 rot="8280000">
            <a:off x="1611313" y="2125663"/>
            <a:ext cx="977900" cy="484187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CF96B0"/>
          </a:solidFill>
          <a:ln w="39960">
            <a:solidFill>
              <a:srgbClr val="591F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193925" y="1011238"/>
            <a:ext cx="4405313" cy="827087"/>
            <a:chOff x="1382" y="637"/>
            <a:chExt cx="2775" cy="521"/>
          </a:xfrm>
        </p:grpSpPr>
        <p:pic>
          <p:nvPicPr>
            <p:cNvPr id="14353" name="Picture 11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" y="637"/>
              <a:ext cx="2775" cy="52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354" name="Text Box 12"/>
            <p:cNvSpPr txBox="1">
              <a:spLocks noChangeArrowheads="1"/>
            </p:cNvSpPr>
            <p:nvPr/>
          </p:nvSpPr>
          <p:spPr bwMode="auto">
            <a:xfrm>
              <a:off x="1417" y="697"/>
              <a:ext cx="2699" cy="40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ПАВЕЛ </a:t>
              </a:r>
              <a:r>
                <a:rPr lang="en-US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sz="2400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76" t="-1073" r="-1158" b="-1147"/>
          <a:stretch>
            <a:fillRect/>
          </a:stretch>
        </p:blipFill>
        <p:spPr bwMode="auto">
          <a:xfrm>
            <a:off x="642938" y="2786063"/>
            <a:ext cx="2071687" cy="2143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3035300" y="2749550"/>
            <a:ext cx="2849563" cy="3349625"/>
            <a:chOff x="1912" y="1732"/>
            <a:chExt cx="1795" cy="2110"/>
          </a:xfrm>
        </p:grpSpPr>
        <p:pic>
          <p:nvPicPr>
            <p:cNvPr id="14351" name="Picture 15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" y="1732"/>
              <a:ext cx="1795" cy="211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352" name="Text Box 16"/>
            <p:cNvSpPr txBox="1">
              <a:spLocks noChangeArrowheads="1"/>
            </p:cNvSpPr>
            <p:nvPr/>
          </p:nvSpPr>
          <p:spPr bwMode="auto">
            <a:xfrm>
              <a:off x="2021" y="1841"/>
              <a:ext cx="1581" cy="189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Константин Павлович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отрекся от престола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5962650" y="2749550"/>
            <a:ext cx="2854325" cy="3349625"/>
            <a:chOff x="3756" y="1732"/>
            <a:chExt cx="1798" cy="2110"/>
          </a:xfrm>
        </p:grpSpPr>
        <p:pic>
          <p:nvPicPr>
            <p:cNvPr id="14349" name="Picture 18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" y="1732"/>
              <a:ext cx="1798" cy="211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350" name="Text Box 19"/>
            <p:cNvSpPr txBox="1">
              <a:spLocks noChangeArrowheads="1"/>
            </p:cNvSpPr>
            <p:nvPr/>
          </p:nvSpPr>
          <p:spPr bwMode="auto">
            <a:xfrm>
              <a:off x="3866" y="1841"/>
              <a:ext cx="1581" cy="189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>
                <a:solidFill>
                  <a:srgbClr val="FFFFFF"/>
                </a:solidFill>
                <a:latin typeface="Trebuchet MS" pitchFamily="34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en-US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Николай </a:t>
              </a:r>
              <a:r>
                <a:rPr lang="en-US" altLang="ru-RU" sz="2400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назначена  переприсяга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altLang="ru-RU" b="1">
                  <a:solidFill>
                    <a:srgbClr val="210F17"/>
                  </a:solidFill>
                  <a:latin typeface="Times New Roman" pitchFamily="18" charset="0"/>
                  <a:cs typeface="Times New Roman" pitchFamily="18" charset="0"/>
                </a:rPr>
                <a:t>на 14 декабря 1825 г.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altLang="ru-RU" b="1">
                <a:solidFill>
                  <a:srgbClr val="210F17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00438" y="2786063"/>
            <a:ext cx="1785937" cy="2000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15125" y="3071813"/>
            <a:ext cx="1360488" cy="175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5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2" grpId="0" animBg="1"/>
      <p:bldP spid="1639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rebuchet MS"/>
        <a:ea typeface="Microsoft YaHei"/>
        <a:cs typeface=""/>
      </a:majorFont>
      <a:minorFont>
        <a:latin typeface="Trebuchet MS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</TotalTime>
  <Words>675</Words>
  <Application>Microsoft Office PowerPoint</Application>
  <PresentationFormat>Экран (4:3)</PresentationFormat>
  <Paragraphs>182</Paragraphs>
  <Slides>14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Microsoft YaHei</vt:lpstr>
      <vt:lpstr>Arial</vt:lpstr>
      <vt:lpstr>Times New Roman</vt:lpstr>
      <vt:lpstr>Trebuchet MS</vt:lpstr>
      <vt:lpstr>Wingdings</vt:lpstr>
      <vt:lpstr>Тема Office</vt:lpstr>
      <vt:lpstr>Презентация PowerPoint</vt:lpstr>
      <vt:lpstr>План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Внеаудиторная самостоятельная работа: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Итоговая государственная аттестация на историческом факультете</dc:title>
  <dc:creator>Admin</dc:creator>
  <cp:lastModifiedBy>й</cp:lastModifiedBy>
  <cp:revision>377</cp:revision>
  <cp:lastPrinted>1601-01-01T00:00:00Z</cp:lastPrinted>
  <dcterms:created xsi:type="dcterms:W3CDTF">2009-12-11T08:42:00Z</dcterms:created>
  <dcterms:modified xsi:type="dcterms:W3CDTF">2024-11-27T19:12:41Z</dcterms:modified>
</cp:coreProperties>
</file>